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4"/>
  </p:notesMasterIdLst>
  <p:sldIdLst>
    <p:sldId id="267" r:id="rId2"/>
    <p:sldId id="334" r:id="rId3"/>
    <p:sldId id="335" r:id="rId4"/>
    <p:sldId id="336" r:id="rId5"/>
    <p:sldId id="337" r:id="rId6"/>
    <p:sldId id="338" r:id="rId7"/>
    <p:sldId id="339" r:id="rId8"/>
    <p:sldId id="347" r:id="rId9"/>
    <p:sldId id="333" r:id="rId10"/>
    <p:sldId id="298" r:id="rId11"/>
    <p:sldId id="299" r:id="rId12"/>
    <p:sldId id="301" r:id="rId13"/>
    <p:sldId id="268" r:id="rId14"/>
    <p:sldId id="302" r:id="rId15"/>
    <p:sldId id="304" r:id="rId16"/>
    <p:sldId id="308" r:id="rId17"/>
    <p:sldId id="309" r:id="rId18"/>
    <p:sldId id="315" r:id="rId19"/>
    <p:sldId id="345" r:id="rId20"/>
    <p:sldId id="346" r:id="rId21"/>
    <p:sldId id="350" r:id="rId22"/>
    <p:sldId id="381" r:id="rId23"/>
    <p:sldId id="382" r:id="rId24"/>
    <p:sldId id="383" r:id="rId25"/>
    <p:sldId id="384" r:id="rId26"/>
    <p:sldId id="273" r:id="rId27"/>
    <p:sldId id="312" r:id="rId28"/>
    <p:sldId id="305" r:id="rId29"/>
    <p:sldId id="355" r:id="rId30"/>
    <p:sldId id="348" r:id="rId31"/>
    <p:sldId id="349" r:id="rId32"/>
    <p:sldId id="342" r:id="rId33"/>
    <p:sldId id="344" r:id="rId34"/>
    <p:sldId id="343" r:id="rId35"/>
    <p:sldId id="354" r:id="rId36"/>
    <p:sldId id="353" r:id="rId37"/>
    <p:sldId id="351" r:id="rId38"/>
    <p:sldId id="352" r:id="rId39"/>
    <p:sldId id="277" r:id="rId40"/>
    <p:sldId id="318" r:id="rId41"/>
    <p:sldId id="356" r:id="rId42"/>
    <p:sldId id="281" r:id="rId43"/>
    <p:sldId id="357" r:id="rId44"/>
    <p:sldId id="358" r:id="rId45"/>
    <p:sldId id="359" r:id="rId46"/>
    <p:sldId id="320" r:id="rId47"/>
    <p:sldId id="361" r:id="rId48"/>
    <p:sldId id="365" r:id="rId49"/>
    <p:sldId id="363" r:id="rId50"/>
    <p:sldId id="364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5" r:id="rId67"/>
    <p:sldId id="391" r:id="rId68"/>
    <p:sldId id="386" r:id="rId69"/>
    <p:sldId id="392" r:id="rId70"/>
    <p:sldId id="387" r:id="rId71"/>
    <p:sldId id="393" r:id="rId72"/>
    <p:sldId id="38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FF9900"/>
    <a:srgbClr val="FFFF85"/>
    <a:srgbClr val="FFFF53"/>
    <a:srgbClr val="F9C04D"/>
    <a:srgbClr val="ACD4B6"/>
    <a:srgbClr val="90D587"/>
    <a:srgbClr val="FDC663"/>
    <a:srgbClr val="FFD347"/>
    <a:srgbClr val="F9D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25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36B5FC-5DD1-4F35-88FC-84372C12FC6F}" type="datetimeFigureOut">
              <a:rPr lang="fa-IR" smtClean="0"/>
              <a:t>16/01/1436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6D713A-E0F3-47AF-B30D-9F34DC1B07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952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2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9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3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9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8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7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3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5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9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gi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الکتریسیته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4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چرا الکتریسیته تولید می کنیم 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4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مصارف الکتریسیته چیست ؟</a:t>
            </a:r>
          </a:p>
        </p:txBody>
      </p:sp>
    </p:spTree>
    <p:extLst>
      <p:ext uri="{BB962C8B-B14F-4D97-AF65-F5344CB8AC3E}">
        <p14:creationId xmlns:p14="http://schemas.microsoft.com/office/powerpoint/2010/main" val="38867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انواع انرژی پتانسیل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908538" y="1600200"/>
            <a:ext cx="7625861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پتانسیل 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گرانشی </a:t>
            </a:r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(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جسمی که در ارتفاع است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)</a:t>
            </a:r>
          </a:p>
          <a:p>
            <a:pPr algn="r" rtl="1"/>
            <a:endParaRPr lang="fa-IR" sz="2400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1027" name="Picture 3" descr="C:\Users\Tajik.hn\Desktop\Desktop\رباتیک\image\2\20121212073728656_mh2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699113" cy="37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انواع انرژی پتانسیل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908538" y="1600200"/>
            <a:ext cx="7625861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پتانسیل 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کشسانی </a:t>
            </a:r>
          </a:p>
          <a:p>
            <a:pPr algn="r" rtl="1"/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(فنر فشرده شده)</a:t>
            </a:r>
            <a:endParaRPr lang="fa-IR" sz="2400" dirty="0">
              <a:solidFill>
                <a:srgbClr val="007033"/>
              </a:solidFill>
            </a:endParaRPr>
          </a:p>
          <a:p>
            <a:pPr algn="r" rtl="1"/>
            <a:endParaRPr lang="fa-IR" sz="2400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2050" name="Picture 2" descr="C:\Users\Tajik.hn\Desktop\Desktop\رباتیک\image\2\8.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83" y="1828800"/>
            <a:ext cx="2805112" cy="43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انواع انرژی پتانسیل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908538" y="1524000"/>
            <a:ext cx="762586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پتانسیل 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الکتریکی</a:t>
            </a:r>
          </a:p>
          <a:p>
            <a:pPr algn="r" rtl="1"/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(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بارهای الکتریکی 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ذخیره شده در یک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کره 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فلزی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) </a:t>
            </a:r>
          </a:p>
          <a:p>
            <a:pPr algn="r" rtl="1"/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(بارهای الکتریکی می توانند مثبت و یا منفی باشند)</a:t>
            </a:r>
            <a:endParaRPr lang="fa-IR" sz="24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algn="r" rtl="1"/>
            <a:endParaRPr lang="fa-IR" sz="2400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00530"/>
            <a:ext cx="2390733" cy="37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"/>
          <a:stretch/>
        </p:blipFill>
        <p:spPr bwMode="auto">
          <a:xfrm>
            <a:off x="1787907" y="2800529"/>
            <a:ext cx="212516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1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اختلاف </a:t>
            </a:r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پتانسیل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1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Koodak" panose="00000700000000000000" pitchFamily="2" charset="-78"/>
              </a:rPr>
              <a:t>هر سیستمی تمایل دارد </a:t>
            </a: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cs typeface="B Koodak" panose="00000700000000000000" pitchFamily="2" charset="-78"/>
              </a:rPr>
              <a:t>انرژی پتانسیل خود را کاهش دهد .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cs typeface="B Koodak" panose="00000700000000000000" pitchFamily="2" charset="-78"/>
              </a:rPr>
              <a:t>اگر بین دو نقطه از سیستم اختلاف انرژی پتانسیل وجود داشته باشد ، این سیستم تمایل دارد انرژی هر دو نقطه را 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Koodak" panose="00000700000000000000" pitchFamily="2" charset="-78"/>
              </a:rPr>
              <a:t>یکسان کند .</a:t>
            </a:r>
          </a:p>
        </p:txBody>
      </p:sp>
    </p:spTree>
    <p:extLst>
      <p:ext uri="{BB962C8B-B14F-4D97-AF65-F5344CB8AC3E}">
        <p14:creationId xmlns:p14="http://schemas.microsoft.com/office/powerpoint/2010/main" val="11101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اختلاف </a:t>
            </a:r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پتانسیل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آبی که در منبع بالاتر است (پتانسیل گرانشی بیشتری دارد)</a:t>
            </a:r>
            <a:b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</a:b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</a:t>
            </a:r>
            <a:r>
              <a:rPr lang="fa-IR" sz="2000" dirty="0">
                <a:solidFill>
                  <a:srgbClr val="007033"/>
                </a:solidFill>
                <a:cs typeface="B Koodak" panose="00000700000000000000" pitchFamily="2" charset="-78"/>
              </a:rPr>
              <a:t>تمایل </a:t>
            </a: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دارد به </a:t>
            </a:r>
            <a:r>
              <a:rPr lang="fa-IR" sz="2000" dirty="0">
                <a:solidFill>
                  <a:srgbClr val="007033"/>
                </a:solidFill>
                <a:cs typeface="B Koodak" panose="00000700000000000000" pitchFamily="2" charset="-78"/>
              </a:rPr>
              <a:t>منبعی که در ارتفاع پایین </a:t>
            </a: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تر است</a:t>
            </a:r>
            <a:b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</a:b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(پتانسیل گرانشی کمتری دارد) جریان </a:t>
            </a:r>
            <a:r>
              <a:rPr lang="fa-IR" sz="2000" dirty="0">
                <a:solidFill>
                  <a:srgbClr val="007033"/>
                </a:solidFill>
                <a:cs typeface="B Koodak" panose="00000700000000000000" pitchFamily="2" charset="-78"/>
              </a:rPr>
              <a:t>یابد </a:t>
            </a: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.</a:t>
            </a:r>
          </a:p>
          <a:p>
            <a:pPr marL="0" indent="0">
              <a:buNone/>
            </a:pPr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4098" name="Picture 2" descr="C:\Users\Tajik.hn\Desktop\Desktop\رباتیک\image\2\13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553200" cy="45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اختلاف </a:t>
            </a:r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پتانسیل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کره ای که بارهای الکتریکی بیشتری دارد (پتانسیل الکتریکی بیشتر) </a:t>
            </a:r>
            <a:b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</a:b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پس از اتصال به کره ای با بارهای کمتر(پتانسیل الکتریکی کمتر) بارهای خود را تخلیه کرده و هر دو کره یکسان می شوند .</a:t>
            </a:r>
          </a:p>
          <a:p>
            <a:pPr marL="0" indent="0">
              <a:buNone/>
            </a:pPr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2" y="3458308"/>
            <a:ext cx="2086208" cy="170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58307"/>
            <a:ext cx="24288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458304"/>
            <a:ext cx="24098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514600" y="3951591"/>
            <a:ext cx="609600" cy="718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ight Arrow 9"/>
          <p:cNvSpPr/>
          <p:nvPr/>
        </p:nvSpPr>
        <p:spPr>
          <a:xfrm>
            <a:off x="5715000" y="3951588"/>
            <a:ext cx="609600" cy="718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01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جریان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62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برای اینکه انرژی پتانسیل دو جسم یکی شده و دو جسم به تعادل برسند ، باید بین دو جسم جریانی بوجود آید .</a:t>
            </a:r>
            <a:endParaRPr lang="fa-IR" sz="24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بنابراین اختلاف پتانسیل باعث ایجاد جریان می شود .</a:t>
            </a:r>
            <a:endParaRPr lang="fa-IR" sz="2400" dirty="0" smtClean="0">
              <a:cs typeface="B Koodak" panose="00000700000000000000" pitchFamily="2" charset="-78"/>
            </a:endParaRPr>
          </a:p>
          <a:p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اختلاف پتانسیل گرانشی بین دو منبع آب باعث ایجاد جریان آب می شود .</a:t>
            </a:r>
          </a:p>
          <a:p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اختلاف پتانسیل الکتریکی (ولتاژ) بین دو جسم باعث ایجاد جریان الکتریکی (انتقال بار الکتریکی) می شود .</a:t>
            </a:r>
          </a:p>
          <a:p>
            <a:pPr marL="0" indent="0">
              <a:buNone/>
            </a:pPr>
            <a:endParaRPr lang="fa-IR" sz="2400" dirty="0" smtClean="0">
              <a:solidFill>
                <a:srgbClr val="00B050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2" descr="C:\Users\Tajik.hn\Desktop\Desktop\رباتیک\image\2\13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8244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416444"/>
            <a:ext cx="2581275" cy="181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جریان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هرچه اختلاف پتانسیل بیشتر باشد ، جریان شدید تر (سرعت بیشتر) است .</a:t>
            </a:r>
          </a:p>
          <a:p>
            <a:pPr marL="0" indent="0">
              <a:buNone/>
            </a:pPr>
            <a:r>
              <a:rPr lang="fa-IR" sz="2100" dirty="0" smtClean="0">
                <a:solidFill>
                  <a:srgbClr val="C00000"/>
                </a:solidFill>
                <a:cs typeface="B Koodak" panose="00000700000000000000" pitchFamily="2" charset="-78"/>
              </a:rPr>
              <a:t>*   در کشسانی : </a:t>
            </a:r>
            <a:r>
              <a:rPr lang="fa-IR" sz="2100" dirty="0" smtClean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هرچه فنر فشرده تر باشد (اختلاف پتانسیل کشسانی بیشتر باشد) با شدت بیشتری باز می شود .</a:t>
            </a:r>
          </a:p>
          <a:p>
            <a:pPr marL="0" indent="0">
              <a:buNone/>
            </a:pPr>
            <a:r>
              <a:rPr lang="fa-IR" sz="2100" dirty="0" smtClean="0">
                <a:solidFill>
                  <a:srgbClr val="C00000"/>
                </a:solidFill>
                <a:cs typeface="B Koodak" panose="00000700000000000000" pitchFamily="2" charset="-78"/>
              </a:rPr>
              <a:t>*   در گرانشی : </a:t>
            </a:r>
            <a:r>
              <a:rPr lang="fa-IR" sz="2100" dirty="0" smtClean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هرچه اختلاف ارتفاع (اختلاف پتانسیل گرانشی) دو منبع بیشتر باشد آب با سرعت بیشتری حرکت می کند. </a:t>
            </a:r>
            <a:r>
              <a:rPr lang="fa-IR" sz="2100" dirty="0" smtClean="0">
                <a:solidFill>
                  <a:srgbClr val="FF9900"/>
                </a:solidFill>
                <a:cs typeface="B Koodak" panose="00000700000000000000" pitchFamily="2" charset="-78"/>
              </a:rPr>
              <a:t>منبع آب شهری را در ارتفاع بالا نصب می کنند .</a:t>
            </a:r>
          </a:p>
          <a:p>
            <a:pPr marL="0" indent="0">
              <a:buNone/>
            </a:pPr>
            <a:r>
              <a:rPr lang="fa-IR" sz="2100" dirty="0" smtClean="0">
                <a:solidFill>
                  <a:srgbClr val="C00000"/>
                </a:solidFill>
                <a:cs typeface="B Koodak" panose="00000700000000000000" pitchFamily="2" charset="-78"/>
              </a:rPr>
              <a:t>*   در الکتریکی : </a:t>
            </a:r>
            <a:r>
              <a:rPr lang="fa-IR" sz="2100" dirty="0" smtClean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هرچه اختلاف بارهای ذخیره شده در دو جسم (اختلاف پتانسیل دو کره) بیشتر باشد ، جریان بارها شدیدتر است .</a:t>
            </a:r>
            <a:endParaRPr lang="fa-IR" sz="2100" dirty="0">
              <a:solidFill>
                <a:schemeClr val="accent5">
                  <a:lumMod val="50000"/>
                </a:schemeClr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400" dirty="0" smtClean="0">
              <a:solidFill>
                <a:srgbClr val="00B050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2" descr="C:\Users\Tajik.hn\Desktop\Desktop\رباتیک\image\2\13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8244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416444"/>
            <a:ext cx="2581275" cy="181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5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مصرف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هدف ما از ایجاد اختلاف پتانسیل ، استفاده از جریان است .</a:t>
            </a:r>
          </a:p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ما می توانیم از جریان آب برای چرخواندن پره استفاده کنیم .</a:t>
            </a:r>
          </a:p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ما می توانیم از جریان بارهای الکتریکی ، برای روشن کردن لامپ استفاده کنیم . (عبور بار الکتریکی از لامپ باعث روشن شدن آن می شود)</a:t>
            </a:r>
          </a:p>
        </p:txBody>
      </p:sp>
      <p:pic>
        <p:nvPicPr>
          <p:cNvPr id="7170" name="Picture 2" descr="C:\Users\Tajik.hn\Desktop\Desktop\رباتیک\image\2\13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6303"/>
            <a:ext cx="4341892" cy="28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ajik.hn\Desktop\Desktop\رباتیک\image\2\453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6303"/>
            <a:ext cx="3276600" cy="28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مقاومت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عواملی وجود دارند که جلوی جریان را می گیرند یا آن را کند می کنند . </a:t>
            </a:r>
          </a:p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شیر یا سطح زبر داخل لوله باعث کندی جریان آب می شود . (در پتانسیل گرانشی)</a:t>
            </a:r>
          </a:p>
        </p:txBody>
      </p:sp>
      <p:pic>
        <p:nvPicPr>
          <p:cNvPr id="4098" name="Picture 2" descr="C:\Users\Tajik.hn\Desktop\Desktop\رباتیک\image\2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84600"/>
            <a:ext cx="5486400" cy="3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تولید انرژی الکتریکی</a:t>
            </a: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14" y="1981200"/>
            <a:ext cx="53578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6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مقاومت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621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عواملی وجود دارند که جلوی جریان را می گیرند یا آن را کند می کنند . </a:t>
            </a:r>
          </a:p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در سیم و دیگر قطعات الکتریکی عواملی وجود دارد که باعث محدود شدن جریان الکتریکی می شود . (در پتانسیل الکتریکی)</a:t>
            </a:r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5122" name="Picture 2" descr="C:\Users\Tajik.hn\Desktop\Desktop\رباتیک\image\2\2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62300"/>
            <a:ext cx="4945939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مقاومت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621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گاهی اوقات ما نیاز داریم در مسیر حرکت الکترون ها مقاومت ایجاد کنیم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در الکترونیک قطعه ای وجود دارد که به آن مقاومت می گویند .</a:t>
            </a:r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30" y="3029499"/>
            <a:ext cx="356257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" y="3029499"/>
            <a:ext cx="3142059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4630" y="6096000"/>
            <a:ext cx="3867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Kamran" panose="00000400000000000000" pitchFamily="2" charset="-78"/>
              </a:rPr>
              <a:t>پرسش صفحه 28</a:t>
            </a:r>
            <a:endParaRPr lang="fa-IR" sz="2400" b="1" dirty="0">
              <a:solidFill>
                <a:srgbClr val="C00000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451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خواندن مقدار مقاومت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روی مقاومت ثابت نوارهای رنگی ای وجود دارد که نشان دهنده مقدار مقاومت است . هر رنگ عددی مخصوص دارد که در جدول زیر آمده است .</a:t>
            </a:r>
          </a:p>
          <a:p>
            <a:pPr marL="0" indent="0">
              <a:buNone/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عدد رنگ اول ، رقم اول</a:t>
            </a:r>
          </a:p>
          <a:p>
            <a:pPr marL="0" indent="0">
              <a:buNone/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عدد رنگ دوم ، رقم سوم</a:t>
            </a:r>
          </a:p>
          <a:p>
            <a:pPr marL="0" indent="0">
              <a:buNone/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عدد رنگ سوم ، تعداد صفرهای مقابل رقم های اول و دوم</a:t>
            </a:r>
            <a:endParaRPr lang="fa-IR" sz="1800" dirty="0">
              <a:solidFill>
                <a:srgbClr val="00B050"/>
              </a:solidFill>
              <a:cs typeface="B Koodak" panose="00000700000000000000" pitchFamily="2" charset="-78"/>
            </a:endParaRPr>
          </a:p>
        </p:txBody>
      </p:sp>
      <p:pic>
        <p:nvPicPr>
          <p:cNvPr id="7170" name="Picture 2" descr="C:\Users\Tajik.hn\Desktop\Desktop\رباتیک\image\3\EECS140Resistor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0" y="3606452"/>
            <a:ext cx="4033990" cy="28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jik.hn\Desktop\Desktop\رباتیک\image\3\Resistor-Color-Bands-Examp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6452"/>
            <a:ext cx="3810000" cy="28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خواندن مقدار مقاومت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مثال :</a:t>
            </a:r>
          </a:p>
          <a:p>
            <a:pPr marL="0" indent="0">
              <a:buNone/>
            </a:pPr>
            <a:endParaRPr lang="fa-IR" sz="2800" dirty="0" smtClean="0">
              <a:solidFill>
                <a:srgbClr val="002060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2" descr="C:\Users\Tajik.hn\Desktop\Desktop\رباتیک\image\3\EECS140Resistor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35" y="2505501"/>
            <a:ext cx="3867813" cy="27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638800"/>
            <a:ext cx="2133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cs typeface="B Koodak" panose="00000700000000000000" pitchFamily="2" charset="-78"/>
              </a:rPr>
              <a:t>390  اهم</a:t>
            </a:r>
            <a:endParaRPr lang="fa-IR" sz="2800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pic>
        <p:nvPicPr>
          <p:cNvPr id="9218" name="Picture 2" descr="C:\Users\Tajik.hn\Desktop\Desktop\رباتیک\image\3\resistor\L1353619228337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398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خواندن مقدار مقاومت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مثال :</a:t>
            </a:r>
          </a:p>
          <a:p>
            <a:pPr marL="0" indent="0">
              <a:buNone/>
            </a:pPr>
            <a:endParaRPr lang="fa-IR" sz="2800" dirty="0" smtClean="0">
              <a:solidFill>
                <a:srgbClr val="002060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2" descr="C:\Users\Tajik.hn\Desktop\Desktop\رباتیک\image\3\EECS140Resistor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35" y="2505501"/>
            <a:ext cx="3867813" cy="27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638800"/>
            <a:ext cx="2133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cs typeface="B Koodak" panose="00000700000000000000" pitchFamily="2" charset="-78"/>
              </a:rPr>
              <a:t>27  اهم</a:t>
            </a:r>
            <a:endParaRPr lang="fa-IR" sz="2800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pic>
        <p:nvPicPr>
          <p:cNvPr id="11266" name="Picture 2" descr="C:\Users\Tajik.hn\Desktop\Desktop\رباتیک\image\3\resistor\L1353612530529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398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خواندن مقدار مقاومت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مثال :</a:t>
            </a:r>
          </a:p>
          <a:p>
            <a:pPr marL="0" indent="0">
              <a:buNone/>
            </a:pPr>
            <a:endParaRPr lang="fa-IR" sz="2800" dirty="0" smtClean="0">
              <a:solidFill>
                <a:srgbClr val="002060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2" descr="C:\Users\Tajik.hn\Desktop\Desktop\رباتیک\image\3\EECS140Resistor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35" y="2505501"/>
            <a:ext cx="3867813" cy="27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638800"/>
            <a:ext cx="21336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cs typeface="B Koodak" panose="00000700000000000000" pitchFamily="2" charset="-78"/>
              </a:rPr>
              <a:t>5600  اهم (5/6 کیلو اهم)</a:t>
            </a:r>
            <a:endParaRPr lang="fa-IR" sz="2800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pic>
        <p:nvPicPr>
          <p:cNvPr id="12290" name="Picture 2" descr="C:\Users\Tajik.hn\Desktop\Desktop\رباتیک\image\3\resistor\L1353632003496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398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مولد اختلاف </a:t>
            </a:r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پتانسیل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539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در قسمت های قبل جریان بین دو جسم دائمی نبود .</a:t>
            </a:r>
          </a:p>
          <a:p>
            <a:r>
              <a:rPr lang="fa-IR" sz="2000" dirty="0">
                <a:solidFill>
                  <a:srgbClr val="007033"/>
                </a:solidFill>
                <a:cs typeface="B Koodak" panose="00000700000000000000" pitchFamily="2" charset="-78"/>
              </a:rPr>
              <a:t>پس از لحظه ای جریان آب متوقف و چرخ پره دار می ایستد . </a:t>
            </a:r>
          </a:p>
          <a:p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پس از لحظه ای جریان الکتریکی متوقف و لامپ خاموش می شود .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4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 marL="0" indent="0" algn="ctr">
              <a:buNone/>
            </a:pP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چه کنیم تا جریان دائمی باشد ؟</a:t>
            </a:r>
          </a:p>
          <a:p>
            <a:endParaRPr lang="fa-IR" sz="2000" dirty="0" smtClean="0">
              <a:solidFill>
                <a:srgbClr val="00B050"/>
              </a:solidFill>
              <a:cs typeface="B Koodak" panose="00000700000000000000" pitchFamily="2" charset="-78"/>
            </a:endParaRPr>
          </a:p>
        </p:txBody>
      </p:sp>
      <p:pic>
        <p:nvPicPr>
          <p:cNvPr id="6" name="Picture 2" descr="C:\Users\Tajik.hn\Desktop\Desktop\رباتیک\image\2\13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69234"/>
            <a:ext cx="4114800" cy="266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ajik.hn\Desktop\Desktop\رباتیک\image\2\453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69234"/>
            <a:ext cx="3105225" cy="266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مولد اختلاف </a:t>
            </a:r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پتانسیل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پتانسیل های مختلف دارای مولد های مختلف هستند .</a:t>
            </a:r>
          </a:p>
          <a:p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پمپ آب ، منبع اختلاف پتانسیل فشار است . </a:t>
            </a:r>
          </a:p>
          <a:p>
            <a:r>
              <a:rPr lang="fa-IR" sz="2000" dirty="0">
                <a:solidFill>
                  <a:srgbClr val="007033"/>
                </a:solidFill>
                <a:cs typeface="B Koodak" panose="00000700000000000000" pitchFamily="2" charset="-78"/>
              </a:rPr>
              <a:t>پمپ آب ، آب را به ارتفاع می فرستد و پتانسیل گرانشی ایجاد می کند </a:t>
            </a: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.</a:t>
            </a:r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843425" cy="292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7" y="3429000"/>
            <a:ext cx="3843425" cy="29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م</a:t>
            </a:r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ولد اختلاف </a:t>
            </a:r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پتانسیل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پتانسیل های مختلف دارای مولد های مختلف هستند .</a:t>
            </a:r>
          </a:p>
          <a:p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باتری ، منبع اختلاف پتانسیل الکتریکی است .</a:t>
            </a:r>
          </a:p>
          <a:p>
            <a:r>
              <a:rPr lang="fa-IR" sz="2000" dirty="0">
                <a:solidFill>
                  <a:srgbClr val="007033"/>
                </a:solidFill>
                <a:cs typeface="B Koodak" panose="00000700000000000000" pitchFamily="2" charset="-78"/>
              </a:rPr>
              <a:t>باتری با انباشته کردن بارهای الکتریکی در یک مکان ، پتانسیل الکتریکی ایجاد می کند .</a:t>
            </a:r>
          </a:p>
          <a:p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در یک سر باتری بار های الکتریکی مثبت (پتانسیل الکتریکی بیشتر) و در سر دیگر آن بار های الکتریکی منفی (پتانسیل الکتریکی کمتر) قرار دارد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24112"/>
            <a:ext cx="3076575" cy="27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11043"/>
            <a:ext cx="2894618" cy="27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م</a:t>
            </a:r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ولد اختلاف </a:t>
            </a:r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پتانسیل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24112"/>
            <a:ext cx="3076575" cy="27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11043"/>
            <a:ext cx="2894618" cy="2799401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3815"/>
            <a:ext cx="8305800" cy="17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7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تولید انرژی الکتریکی</a:t>
            </a:r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52624"/>
            <a:ext cx="5696534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جمع بندی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نام دیگر اختلاف پتانسیل الکتریکی ، ولتاژ است 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واحد اندازه گیری 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اختلاف پتانسیل ، 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ولت (</a:t>
            </a:r>
            <a:r>
              <a:rPr lang="en-US" sz="2400" dirty="0">
                <a:solidFill>
                  <a:srgbClr val="7030A0"/>
                </a:solidFill>
                <a:cs typeface="B Koodak" panose="00000700000000000000" pitchFamily="2" charset="-78"/>
              </a:rPr>
              <a:t>V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) است 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مثلا می گوییم اختلاف پتانسیل (ولتاژ) بین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دو سر باتری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5 </a:t>
            </a:r>
            <a:r>
              <a:rPr lang="en-US" sz="2400" dirty="0">
                <a:solidFill>
                  <a:srgbClr val="007033"/>
                </a:solidFill>
                <a:cs typeface="B Koodak" panose="00000700000000000000" pitchFamily="2" charset="-78"/>
              </a:rPr>
              <a:t>V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  (5 ولت) است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.</a:t>
            </a:r>
            <a:endParaRPr lang="fa-IR" sz="24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اختلاف پتانسیل ، در 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معادله با </a:t>
            </a:r>
            <a:r>
              <a:rPr lang="en-US" sz="2400" dirty="0">
                <a:solidFill>
                  <a:srgbClr val="7030A0"/>
                </a:solidFill>
                <a:cs typeface="B Koodak" panose="00000700000000000000" pitchFamily="2" charset="-78"/>
              </a:rPr>
              <a:t>V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 نشان داده می شود 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واحد اندازه 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گیری جریان ، 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آمپر (</a:t>
            </a:r>
            <a:r>
              <a:rPr lang="en-US" sz="2400" dirty="0">
                <a:solidFill>
                  <a:srgbClr val="7030A0"/>
                </a:solidFill>
                <a:cs typeface="B Koodak" panose="00000700000000000000" pitchFamily="2" charset="-78"/>
              </a:rPr>
              <a:t>A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) است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مثلا می گوییم جریان داخل سیم </a:t>
            </a:r>
            <a:r>
              <a:rPr lang="en-US" sz="2400" dirty="0">
                <a:solidFill>
                  <a:srgbClr val="007033"/>
                </a:solidFill>
                <a:cs typeface="B Koodak" panose="00000700000000000000" pitchFamily="2" charset="-78"/>
              </a:rPr>
              <a:t>1 A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 (1 آمپر) است 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جریان ، در 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معادله با  </a:t>
            </a:r>
            <a:r>
              <a:rPr lang="en-US" sz="2400" dirty="0">
                <a:solidFill>
                  <a:srgbClr val="7030A0"/>
                </a:solidFill>
                <a:latin typeface="Adobe Garamond Pro Bold" pitchFamily="18" charset="0"/>
              </a:rPr>
              <a:t>I</a:t>
            </a:r>
            <a:r>
              <a:rPr lang="fa-IR" sz="2400" dirty="0">
                <a:solidFill>
                  <a:srgbClr val="7030A0"/>
                </a:solidFill>
                <a:latin typeface="Adobe Garamond Pro Bold" pitchFamily="18" charset="0"/>
              </a:rPr>
              <a:t> </a:t>
            </a:r>
            <a:r>
              <a:rPr lang="fa-IR" sz="2400" dirty="0">
                <a:solidFill>
                  <a:srgbClr val="7030A0"/>
                </a:solidFill>
                <a:latin typeface="Adobe Garamond Pro Bold" pitchFamily="18" charset="0"/>
                <a:cs typeface="B Koodak" panose="00000700000000000000" pitchFamily="2" charset="-78"/>
              </a:rPr>
              <a:t>نشان داده می شود </a:t>
            </a:r>
            <a:r>
              <a:rPr lang="fa-IR" sz="2400" dirty="0" smtClean="0">
                <a:solidFill>
                  <a:srgbClr val="7030A0"/>
                </a:solidFill>
                <a:latin typeface="Adobe Garamond Pro Bold" pitchFamily="18" charset="0"/>
                <a:cs typeface="B Koodak" panose="00000700000000000000" pitchFamily="2" charset="-78"/>
              </a:rPr>
              <a:t>.</a:t>
            </a:r>
            <a:endParaRPr lang="fa-IR" sz="2400" dirty="0">
              <a:solidFill>
                <a:srgbClr val="7030A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جمع بندی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همه ی قطعات رسانا دارای مقداری مقاومت هستند اما قطعات خاصی با نام مقاومت وجود دارند که مقاومت های مختلفی دارند 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در الکترونیک قطعه ای به نام مقاومت وجود دارد 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واحد اندازه گیری مقاومت اهم (</a:t>
            </a:r>
            <a:r>
              <a:rPr lang="en-US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Ω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) است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000" dirty="0">
                <a:solidFill>
                  <a:srgbClr val="007033"/>
                </a:solidFill>
                <a:cs typeface="B Koodak" panose="00000700000000000000" pitchFamily="2" charset="-78"/>
              </a:rPr>
              <a:t>مثلا می گوییم </a:t>
            </a: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مقاومت این قطعه </a:t>
            </a:r>
            <a:r>
              <a:rPr lang="en-US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20 Ω</a:t>
            </a: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(20 اهم) است .</a:t>
            </a:r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مقاومت را در معادله با </a:t>
            </a:r>
            <a:r>
              <a:rPr lang="en-US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R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نشان داده می شود .</a:t>
            </a:r>
          </a:p>
          <a:p>
            <a:endParaRPr lang="fa-I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منبع ولتاژ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دو نوع منبع ولتاژ وجود دارد :</a:t>
            </a:r>
          </a:p>
          <a:p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منبع ولتاژ مستقیم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DC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 :</a:t>
            </a:r>
          </a:p>
          <a:p>
            <a:pPr marL="0" indent="0">
              <a:buNone/>
            </a:pPr>
            <a: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anose="00000700000000000000" pitchFamily="2" charset="-78"/>
              </a:rPr>
              <a:t>در منبع ولتاژ مستقیم ، قطب مثبت + و قطب منفی - همیشه ثابت است . و جهت حرکت بارها همیشه از مثبت به منفی است .</a:t>
            </a:r>
            <a:endParaRPr lang="fa-IR" sz="2800" dirty="0">
              <a:solidFill>
                <a:schemeClr val="accent1">
                  <a:lumMod val="60000"/>
                  <a:lumOff val="40000"/>
                </a:schemeClr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800" dirty="0">
              <a:solidFill>
                <a:schemeClr val="accent5">
                  <a:lumMod val="50000"/>
                </a:schemeClr>
              </a:solidFill>
              <a:cs typeface="B Koodak" panose="00000700000000000000" pitchFamily="2" charset="-78"/>
            </a:endParaRPr>
          </a:p>
          <a:p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منبع ولتاژ ومتناوب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AC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 :</a:t>
            </a:r>
          </a:p>
          <a:p>
            <a:pPr marL="0" indent="0">
              <a:buNone/>
            </a:pPr>
            <a: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anose="00000700000000000000" pitchFamily="2" charset="-78"/>
              </a:rPr>
              <a:t>در منبع ولتاژ متناوب ، قطب مثبت + و قطب منفی - دائما و با سرعت زیادی جابجا می شوند . بنابراین جهت حرکت بارها نیز دائما عوض می شود .</a:t>
            </a:r>
            <a:endParaRPr lang="fa-IR" sz="2800" dirty="0">
              <a:solidFill>
                <a:schemeClr val="accent1">
                  <a:lumMod val="60000"/>
                  <a:lumOff val="40000"/>
                </a:schemeClr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20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انواع منبع ولتاژ </a:t>
            </a:r>
            <a:r>
              <a:rPr lang="en-US" dirty="0" smtClean="0">
                <a:solidFill>
                  <a:srgbClr val="C00000"/>
                </a:solidFill>
                <a:cs typeface="B Koodak" panose="00000700000000000000" pitchFamily="2" charset="-78"/>
              </a:rPr>
              <a:t>DC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باتری :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  <a:t>از برق شهر مستقل است .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  <a:t>در انواع 1/5 ، 3 ، 6 ، 9 ، 12 ولت و ... وجود دارد .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  <a:t>باتری به صورت شارژی هم وجود دارد .</a:t>
            </a:r>
          </a:p>
          <a:p>
            <a:pPr marL="0" indent="0">
              <a:buNone/>
            </a:pPr>
            <a:endParaRPr lang="fa-IR" sz="2400" dirty="0">
              <a:solidFill>
                <a:srgbClr val="00B05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آداپتور :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  <a:t>دارای یک ورودی و یک خروجی است .</a:t>
            </a:r>
            <a:b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</a:b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  <a:t>ولتاژ ورودی را تغییر می دهد .</a:t>
            </a:r>
            <a:b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</a:b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  <a:t>(مثلا 220 ولت به 12 ولت)</a:t>
            </a:r>
          </a:p>
          <a:p>
            <a:pPr marL="0" indent="0">
              <a:buNone/>
            </a:pPr>
            <a:endParaRPr lang="fa-IR" sz="2400" dirty="0">
              <a:solidFill>
                <a:srgbClr val="00B05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منبع تغذیه :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  <a:t>مثل آداپتور است اما می توان </a:t>
            </a:r>
            <a:b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</a:b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Koodak" panose="00000700000000000000" pitchFamily="2" charset="-78"/>
              </a:rPr>
              <a:t>ولتاژ های خروجی دلخواه را با آن وجود آورد .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Koodak" panose="00000700000000000000" pitchFamily="2" charset="-78"/>
            </a:endParaRPr>
          </a:p>
          <a:p>
            <a:endParaRPr lang="fa-IR" dirty="0"/>
          </a:p>
        </p:txBody>
      </p:sp>
      <p:pic>
        <p:nvPicPr>
          <p:cNvPr id="17412" name="Picture 4" descr="C:\Users\Tajik.hn\Desktop\Desktop\رباتیک\image\2\battery\69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1924051" cy="12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Tajik.hn\Desktop\Desktop\رباتیک\image\2\battery\power supply\Power-Supp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876800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Tajik.hn\Desktop\Desktop\رباتیک\image\2\battery\battery\alkaline\Batte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1924051" cy="14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منبع ولتاژ </a:t>
            </a:r>
            <a:r>
              <a:rPr lang="en-US" dirty="0" smtClean="0">
                <a:solidFill>
                  <a:srgbClr val="C00000"/>
                </a:solidFill>
                <a:cs typeface="B Koodak" panose="00000700000000000000" pitchFamily="2" charset="-78"/>
              </a:rPr>
              <a:t>AC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برق شهری که 220 ولت است به صورت </a:t>
            </a:r>
            <a:r>
              <a:rPr lang="en-US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AC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یا متناوب است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برق شهر توسط دو سیم فاز (</a:t>
            </a:r>
            <a:r>
              <a:rPr lang="en-US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P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یا </a:t>
            </a:r>
            <a:r>
              <a:rPr lang="en-US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L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) به رنگ </a:t>
            </a:r>
            <a:r>
              <a:rPr lang="fa-IR" sz="2400" dirty="0" smtClean="0">
                <a:solidFill>
                  <a:srgbClr val="FF0000"/>
                </a:solidFill>
                <a:cs typeface="B Koodak" panose="00000700000000000000" pitchFamily="2" charset="-78"/>
              </a:rPr>
              <a:t>قرمز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و نول (</a:t>
            </a:r>
            <a:r>
              <a:rPr lang="en-US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N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) به رنگ </a:t>
            </a: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Koodak" panose="00000700000000000000" pitchFamily="2" charset="-78"/>
              </a:rPr>
              <a:t>آبی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یا </a:t>
            </a:r>
            <a:r>
              <a:rPr lang="fa-IR" sz="2400" dirty="0" smtClean="0">
                <a:cs typeface="B Koodak" panose="00000700000000000000" pitchFamily="2" charset="-78"/>
              </a:rPr>
              <a:t>سیاه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منتقل می شود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4630" y="6096000"/>
            <a:ext cx="3867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Kamran" panose="00000400000000000000" pitchFamily="2" charset="-78"/>
              </a:rPr>
              <a:t>پرسش صفحه 31</a:t>
            </a:r>
            <a:endParaRPr lang="fa-IR" sz="2400" b="1" dirty="0">
              <a:solidFill>
                <a:srgbClr val="C00000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20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سیم اِرت (</a:t>
            </a:r>
            <a:r>
              <a:rPr lang="en-US" dirty="0">
                <a:solidFill>
                  <a:srgbClr val="C00000"/>
                </a:solidFill>
                <a:cs typeface="B Koodak" panose="00000700000000000000" pitchFamily="2" charset="-78"/>
              </a:rPr>
              <a:t>E</a:t>
            </a:r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در برق شهری سیم دیگری به نام اِرت (</a:t>
            </a:r>
            <a:r>
              <a:rPr lang="en-US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E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) به رنگ </a:t>
            </a:r>
            <a:r>
              <a:rPr lang="fa-IR" sz="2400" dirty="0" smtClean="0">
                <a:solidFill>
                  <a:srgbClr val="00B050"/>
                </a:solidFill>
                <a:cs typeface="B Koodak" panose="00000700000000000000" pitchFamily="2" charset="-78"/>
              </a:rPr>
              <a:t>سبز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با نوار </a:t>
            </a:r>
            <a:r>
              <a:rPr lang="fa-IR" sz="2400" dirty="0" smtClean="0">
                <a:solidFill>
                  <a:srgbClr val="F9C04D"/>
                </a:solidFill>
                <a:cs typeface="B Koodak" panose="00000700000000000000" pitchFamily="2" charset="-78"/>
              </a:rPr>
              <a:t>زرد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وجود دارد که برای ایجاد ایمنی و حفاظت به کار می رود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سیم اِرت ، سیمی بدون جریان است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از یک سمت به بدنه مصرف کننده و از طرف دیگر به چاه اِت 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که مقاومت اهمی کم ایجاد می کند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متصل است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اگر بر روی بدنه بارهای ساکن وجود داشته باشد توسط سیم اِرت تخلیه می شود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اگر اتصالی ناخواسته از جریان برق به بدنه صورت گیرد ، توسط سیم اِرت تخلیه شده و از برق گرفتگی جلوگیری می کند .</a:t>
            </a:r>
          </a:p>
        </p:txBody>
      </p:sp>
    </p:spTree>
    <p:extLst>
      <p:ext uri="{BB962C8B-B14F-4D97-AF65-F5344CB8AC3E}">
        <p14:creationId xmlns:p14="http://schemas.microsoft.com/office/powerpoint/2010/main" val="21785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سیم اِرت (</a:t>
            </a:r>
            <a:r>
              <a:rPr lang="en-US" dirty="0" smtClean="0">
                <a:solidFill>
                  <a:srgbClr val="C00000"/>
                </a:solidFill>
                <a:cs typeface="B Koodak" panose="00000700000000000000" pitchFamily="2" charset="-78"/>
              </a:rPr>
              <a:t>E</a:t>
            </a:r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cs typeface="B Koodak" panose="00000700000000000000" pitchFamily="2" charset="-78"/>
              </a:rPr>
              <a:t>در مصرف کننده هایی مثل اتو ، کولر آبی ، ماشین لباس شویی و سماور برقی که با آب سر و کار دارند باید حتما از سیم اِرت استفاده کرد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4630" y="6096000"/>
            <a:ext cx="3867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Kamran" panose="00000400000000000000" pitchFamily="2" charset="-78"/>
              </a:rPr>
              <a:t>تحقیق کنید صفحه 30</a:t>
            </a:r>
            <a:endParaRPr lang="fa-IR" sz="2400" b="1" dirty="0">
              <a:solidFill>
                <a:srgbClr val="C00000"/>
              </a:solidFill>
              <a:cs typeface="B Kamran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3743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سیم اِرت (</a:t>
            </a:r>
            <a:r>
              <a:rPr lang="en-US" dirty="0" smtClean="0">
                <a:solidFill>
                  <a:srgbClr val="C00000"/>
                </a:solidFill>
                <a:cs typeface="B Koodak" panose="00000700000000000000" pitchFamily="2" charset="-78"/>
              </a:rPr>
              <a:t>E</a:t>
            </a:r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796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4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سیم اِرت (</a:t>
            </a:r>
            <a:r>
              <a:rPr lang="en-US" dirty="0" smtClean="0">
                <a:solidFill>
                  <a:srgbClr val="C00000"/>
                </a:solidFill>
                <a:cs typeface="B Koodak" panose="00000700000000000000" pitchFamily="2" charset="-78"/>
              </a:rPr>
              <a:t>E</a:t>
            </a:r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14" y="4218845"/>
            <a:ext cx="4852988" cy="22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6" y="1570892"/>
            <a:ext cx="4850973" cy="264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مدار الکتریکی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به مجموعه قطعات الکترونیکی که با </a:t>
            </a:r>
            <a:r>
              <a:rPr lang="fa-IR" sz="2800" dirty="0">
                <a:solidFill>
                  <a:srgbClr val="7030A0"/>
                </a:solidFill>
                <a:cs typeface="B Koodak" panose="00000700000000000000" pitchFamily="2" charset="-78"/>
              </a:rPr>
              <a:t>سیم</a:t>
            </a: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به یکدیگر اتصال دارند ، مدار گفته می شود .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800" dirty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pic>
        <p:nvPicPr>
          <p:cNvPr id="12290" name="Picture 2" descr="C:\Users\Tajik.hn\Desktop\Desktop\رباتیک\image\2\Simple_Electric_Circuit_ON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029200" cy="37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تولید انرژی الکتریکی</a:t>
            </a:r>
            <a:endParaRPr lang="fa-I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54" y="1828800"/>
            <a:ext cx="561424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مدار الکتریکی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می توان مدار الکتریکی را مانند یک سیستم لوله کشی آب در نظر گرفت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4114800"/>
            <a:ext cx="533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28" y="2521198"/>
            <a:ext cx="6433372" cy="410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مدار الکتریکی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1- منبع ولتاژ (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AC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یا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DC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)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2- مسیر عبور جریان (رسانای مناسب) سیم </a:t>
            </a:r>
            <a:r>
              <a:rPr lang="fa-IR" sz="1400" dirty="0" smtClean="0">
                <a:solidFill>
                  <a:srgbClr val="FF9900"/>
                </a:solidFill>
                <a:cs typeface="B Koodak" panose="00000700000000000000" pitchFamily="2" charset="-78"/>
              </a:rPr>
              <a:t>(نقشی از خود ندارد و فقط مسیر عبور الکترون هاست)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3- مصرف کننده (بار) مثل لامپ</a:t>
            </a:r>
            <a:endParaRPr lang="fa-IR" sz="24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4- کلید برای قطع و وصل کردن جریان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4406900" cy="228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3407114"/>
            <a:ext cx="4191000" cy="31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مدار الکتریکی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نقشه مدار ، شکلی ساده از مدار و نحوه اتصال قطعات الکتریکی به هم است .</a:t>
            </a: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نقشه مدار به ما نشان می دهد که نحوه کار مدار به چه صورت است .</a:t>
            </a: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از روی نقشه مدار می توان مدار واقعی را ساخت .</a:t>
            </a: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هر قطعه الکتریکی در مدار ، شکلی مخصوص به خود دارد .</a:t>
            </a:r>
          </a:p>
          <a:p>
            <a:endParaRPr lang="fa-IR" sz="20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53" y="3734619"/>
            <a:ext cx="4442847" cy="28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9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مدار الکتریکی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برای روشن شدن لامپ ، کلید باید وصل باشد تا جریان برقرار شود .</a:t>
            </a:r>
          </a:p>
          <a:p>
            <a:endParaRPr lang="fa-IR" sz="12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تفاوت دو مدار زیر در چیست ؟</a:t>
            </a:r>
          </a:p>
          <a:p>
            <a:pPr marL="0" indent="0">
              <a:buNone/>
            </a:pPr>
            <a:endParaRPr lang="fa-IR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8577"/>
            <a:ext cx="4910138" cy="227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20363"/>
            <a:ext cx="3048000" cy="183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سیم و کابل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سیم ها دارای ضخامت های مختلف 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هستند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.</a:t>
            </a: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برای 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هر جریان باید از سیم مناسب آن استفاده کرد . چرا ؟</a:t>
            </a:r>
          </a:p>
          <a:p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400" dirty="0" smtClean="0">
              <a:solidFill>
                <a:srgbClr val="FF9900"/>
              </a:solidFill>
              <a:cs typeface="B Koodak" panose="00000700000000000000" pitchFamily="2" charset="-78"/>
            </a:endParaRPr>
          </a:p>
          <a:p>
            <a:endParaRPr lang="fa-IR" sz="12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سیم و کابل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هرچه ضخامت سیم کمتر باشد مقاومت آن بیشتر است .</a:t>
            </a: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هرچه طول سیم بیشتر باشد مقاومت آن بیشتر است .</a:t>
            </a:r>
          </a:p>
          <a:p>
            <a:pPr marL="0" indent="0">
              <a:buNone/>
            </a:pP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شماره سیم نشان دهنده مساحت سطح مقطع سیم بر حسب </a:t>
            </a:r>
            <a:r>
              <a:rPr lang="en-US" sz="2400" dirty="0">
                <a:solidFill>
                  <a:srgbClr val="007033"/>
                </a:solidFill>
                <a:cs typeface="B Koodak" panose="00000700000000000000" pitchFamily="2" charset="-78"/>
              </a:rPr>
              <a:t>mm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 است .</a:t>
            </a:r>
            <a:endParaRPr lang="fa-IR" sz="18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400" dirty="0" smtClean="0">
              <a:solidFill>
                <a:srgbClr val="FF9900"/>
              </a:solidFill>
              <a:cs typeface="B Koodak" panose="00000700000000000000" pitchFamily="2" charset="-78"/>
            </a:endParaRPr>
          </a:p>
          <a:p>
            <a:endParaRPr lang="fa-IR" sz="12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4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پرسش صفحه 33</a:t>
            </a:r>
            <a:endParaRPr lang="fa-IR" sz="2800" b="1" dirty="0">
              <a:solidFill>
                <a:srgbClr val="007033"/>
              </a:solidFill>
              <a:cs typeface="B Kamran" panose="00000400000000000000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124200"/>
            <a:ext cx="6629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7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مصرف کننده - بار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مصرف کننده ها ، انرژی الکتریکی را به صورت های دیگر انرژی تبدیل می کنند 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a-IR" sz="26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مثلا :   </a:t>
            </a: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لامپ : تبدیل الکتریکی به ................             موتور : تبدیل الکتریکی به ..................</a:t>
            </a:r>
          </a:p>
          <a:p>
            <a:pPr marL="0" indent="0">
              <a:lnSpc>
                <a:spcPct val="110000"/>
              </a:lnSpc>
              <a:buNone/>
            </a:pPr>
            <a:endParaRPr lang="fa-IR" sz="20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63462"/>
            <a:ext cx="832145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1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ال ای دی </a:t>
            </a:r>
            <a:r>
              <a:rPr lang="en-US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LED</a:t>
            </a: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معمولی                                          ال ای دی </a:t>
            </a:r>
            <a:r>
              <a:rPr lang="en-US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LED</a:t>
            </a: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بارگراف</a:t>
            </a:r>
          </a:p>
          <a:p>
            <a:pPr marL="0" indent="0">
              <a:buNone/>
            </a:pPr>
            <a:endParaRPr lang="fa-IR" sz="20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0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0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0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0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سون سگمنت                                                          دات ماتریس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دیود نوری (</a:t>
            </a:r>
            <a:r>
              <a:rPr lang="en-US" dirty="0" smtClean="0">
                <a:solidFill>
                  <a:srgbClr val="C00000"/>
                </a:solidFill>
                <a:cs typeface="B Koodak" panose="00000700000000000000" pitchFamily="2" charset="-78"/>
              </a:rPr>
              <a:t>LED</a:t>
            </a:r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  <p:pic>
        <p:nvPicPr>
          <p:cNvPr id="1026" name="Picture 2" descr="C:\Users\Tajik.hn\Desktop\Desktop\رباتیک\image\LED\u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133600"/>
            <a:ext cx="2819400" cy="18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jik.hn\Desktop\Desktop\رباتیک\image\LED\green_led_bar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98" y="2133600"/>
            <a:ext cx="2302702" cy="18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jik.hn\Desktop\Desktop\رباتیک\image\LED\L13511193534936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" b="10138"/>
          <a:stretch/>
        </p:blipFill>
        <p:spPr bwMode="auto">
          <a:xfrm>
            <a:off x="5556665" y="4648200"/>
            <a:ext cx="2221672" cy="18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jik.hn\Desktop\Desktop\رباتیک\image\LED\DOT-MATRIX-LED-DISPL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10" y="4654062"/>
            <a:ext cx="1847278" cy="18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دیود نوری (</a:t>
            </a:r>
            <a:r>
              <a:rPr lang="en-US" dirty="0" smtClean="0">
                <a:solidFill>
                  <a:srgbClr val="C00000"/>
                </a:solidFill>
                <a:cs typeface="B Koodak" panose="00000700000000000000" pitchFamily="2" charset="-78"/>
              </a:rPr>
              <a:t>LED</a:t>
            </a:r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rgbClr val="7030A0"/>
                </a:solidFill>
                <a:cs typeface="B Koodak" panose="00000700000000000000" pitchFamily="2" charset="-78"/>
              </a:rPr>
              <a:t>یک نوع لامپ کوچک است .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ولتاژ مورد نیاز </a:t>
            </a:r>
            <a:r>
              <a:rPr lang="en-US" sz="2600" dirty="0" smtClean="0">
                <a:solidFill>
                  <a:srgbClr val="7030A0"/>
                </a:solidFill>
                <a:cs typeface="B Koodak" panose="00000700000000000000" pitchFamily="2" charset="-78"/>
              </a:rPr>
              <a:t>LED</a:t>
            </a:r>
            <a:r>
              <a:rPr lang="fa-IR" sz="26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حدود 3 ولت است .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جریان عبوری از </a:t>
            </a:r>
            <a:r>
              <a:rPr lang="en-US" sz="2600" dirty="0" smtClean="0">
                <a:solidFill>
                  <a:srgbClr val="7030A0"/>
                </a:solidFill>
                <a:cs typeface="B Koodak" panose="00000700000000000000" pitchFamily="2" charset="-78"/>
              </a:rPr>
              <a:t>LED</a:t>
            </a:r>
            <a:r>
              <a:rPr lang="fa-IR" sz="26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حدودا بین 10 تا 30 میلی آمپر است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برای استفاده از </a:t>
            </a:r>
            <a:r>
              <a:rPr lang="en-US" sz="2400" dirty="0">
                <a:solidFill>
                  <a:srgbClr val="7030A0"/>
                </a:solidFill>
                <a:cs typeface="B Koodak" panose="00000700000000000000" pitchFamily="2" charset="-78"/>
              </a:rPr>
              <a:t>LED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  باید پایه های مثبت و منفی آن را صحیح وصل کنیم . در غیر این صورت روشن نمی شود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در </a:t>
            </a:r>
            <a:r>
              <a:rPr lang="en-US" sz="2400" dirty="0">
                <a:solidFill>
                  <a:srgbClr val="7030A0"/>
                </a:solidFill>
                <a:cs typeface="B Koodak" panose="00000700000000000000" pitchFamily="2" charset="-78"/>
              </a:rPr>
              <a:t>LED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  به پایه منفی کاتد و به پایه مثبت آند می گویند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نماد </a:t>
            </a:r>
            <a:r>
              <a:rPr lang="en-US" sz="2400" dirty="0">
                <a:solidFill>
                  <a:srgbClr val="7030A0"/>
                </a:solidFill>
                <a:cs typeface="B Koodak" panose="00000700000000000000" pitchFamily="2" charset="-78"/>
              </a:rPr>
              <a:t>LED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 در مدار شماتیک :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fa-IR" sz="26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 marL="0" indent="0">
              <a:lnSpc>
                <a:spcPct val="110000"/>
              </a:lnSpc>
              <a:buNone/>
            </a:pPr>
            <a:endParaRPr lang="fa-IR" sz="20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2" descr="C:\Users\Tajik.hn\Desktop\Desktop\رباتیک\image\LED\RiAd69Li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42535"/>
            <a:ext cx="25908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نحوه تشخیص پایه های مثبت و منفی </a:t>
            </a:r>
            <a:r>
              <a:rPr lang="en-US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LED</a:t>
            </a: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:</a:t>
            </a: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پایه مثبت بلند تر از پایه منفی است .</a:t>
            </a: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شیشه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LED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در سمت پایه منفی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مسطح است .</a:t>
            </a: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در داخل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LED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، فلز سمت مثبت بزرگتر و فلز سمت منفی کوچکتر است .</a:t>
            </a: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دیود نوری (</a:t>
            </a:r>
            <a:r>
              <a:rPr lang="en-US" dirty="0">
                <a:solidFill>
                  <a:srgbClr val="C00000"/>
                </a:solidFill>
                <a:cs typeface="B Koodak" panose="00000700000000000000" pitchFamily="2" charset="-78"/>
              </a:rPr>
              <a:t>LED</a:t>
            </a:r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  <p:pic>
        <p:nvPicPr>
          <p:cNvPr id="3074" name="Picture 2" descr="C:\Users\Tajik.hn\Desktop\Desktop\رباتیک\image\LED\electronics_led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4476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تولید انرژی الکتریکی</a:t>
            </a:r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905000"/>
            <a:ext cx="567213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برای روشن کردن </a:t>
            </a:r>
            <a:r>
              <a:rPr lang="en-US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LED</a:t>
            </a: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حتما باید یک مقاوت در حد 200 اهم با آن سری کنیم . در غیر این صورت </a:t>
            </a:r>
            <a:r>
              <a:rPr lang="en-US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LED</a:t>
            </a: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جریان زیادی می کشد و می سوزد .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دیود نوری (</a:t>
            </a:r>
            <a:r>
              <a:rPr lang="en-US" dirty="0">
                <a:solidFill>
                  <a:srgbClr val="C00000"/>
                </a:solidFill>
                <a:cs typeface="B Koodak" panose="00000700000000000000" pitchFamily="2" charset="-78"/>
              </a:rPr>
              <a:t>LED</a:t>
            </a:r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8" y="2965938"/>
            <a:ext cx="7507082" cy="368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3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مقدار مقاومت مورد نیاز برای اتصال به </a:t>
            </a:r>
            <a:r>
              <a:rPr lang="en-US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LED</a:t>
            </a: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cs typeface="B Koodak" panose="00000700000000000000" pitchFamily="2" charset="-78"/>
              </a:rPr>
              <a:t>E</a:t>
            </a:r>
            <a:r>
              <a:rPr lang="fa-IR" sz="2400" dirty="0" smtClean="0">
                <a:solidFill>
                  <a:srgbClr val="C00000"/>
                </a:solidFill>
                <a:cs typeface="B Koodak" panose="00000700000000000000" pitchFamily="2" charset="-78"/>
              </a:rPr>
              <a:t> :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ولتاژ منبع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C00000"/>
                </a:solidFill>
                <a:cs typeface="B Koodak" panose="00000700000000000000" pitchFamily="2" charset="-78"/>
              </a:rPr>
              <a:t>Vf</a:t>
            </a:r>
            <a:r>
              <a:rPr lang="fa-IR" sz="2400" dirty="0" smtClean="0">
                <a:solidFill>
                  <a:srgbClr val="C00000"/>
                </a:solidFill>
                <a:cs typeface="B Koodak" panose="00000700000000000000" pitchFamily="2" charset="-78"/>
              </a:rPr>
              <a:t> :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ولتاژ مورد نیاز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LED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(مثلا 3 ولت)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cs typeface="B Koodak" panose="00000700000000000000" pitchFamily="2" charset="-78"/>
              </a:rPr>
              <a:t>I</a:t>
            </a:r>
            <a:r>
              <a:rPr lang="fa-IR" sz="2400" dirty="0" smtClean="0">
                <a:solidFill>
                  <a:srgbClr val="C00000"/>
                </a:solidFill>
                <a:cs typeface="B Koodak" panose="00000700000000000000" pitchFamily="2" charset="-78"/>
              </a:rPr>
              <a:t> :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جریان عبوری از دیود (مثلا 10 میلی آمپر)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cs typeface="B Koodak" panose="00000700000000000000" pitchFamily="2" charset="-78"/>
              </a:rPr>
              <a:t>R</a:t>
            </a:r>
            <a:r>
              <a:rPr lang="fa-IR" sz="2400" dirty="0" smtClean="0">
                <a:solidFill>
                  <a:srgbClr val="C00000"/>
                </a:solidFill>
                <a:cs typeface="B Koodak" panose="00000700000000000000" pitchFamily="2" charset="-78"/>
              </a:rPr>
              <a:t> :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مقدار مقاومت مورد نیاز برای سری کردن با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LED</a:t>
            </a:r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دیود نوری (</a:t>
            </a:r>
            <a:r>
              <a:rPr lang="en-US" dirty="0">
                <a:solidFill>
                  <a:srgbClr val="C00000"/>
                </a:solidFill>
                <a:cs typeface="B Koodak" panose="00000700000000000000" pitchFamily="2" charset="-78"/>
              </a:rPr>
              <a:t>LED</a:t>
            </a:r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4535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8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مثال : </a:t>
            </a: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برای اتصال یک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LED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به یک منبع ولتاژ 5 ولتی به چه مقدار مقاومتی نیاز داریم ؟ (میخواهیم جریان عبوری 10 میلی آمپر باشد)</a:t>
            </a:r>
          </a:p>
          <a:p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endParaRPr lang="fa-IR" sz="24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اگر یک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LED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را با یک مقاومت 220 اهمی به منبع ولتاژ 9 ولتی وصل کنیم چه میزان جریان از آن عبور می کند ؟ </a:t>
            </a: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دیود نوری (</a:t>
            </a:r>
            <a:r>
              <a:rPr lang="en-US" dirty="0">
                <a:solidFill>
                  <a:srgbClr val="C00000"/>
                </a:solidFill>
                <a:cs typeface="B Koodak" panose="00000700000000000000" pitchFamily="2" charset="-78"/>
              </a:rPr>
              <a:t>LED</a:t>
            </a:r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589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نکته : قطعه مقاومت در بازار به صورت مقادیر استاندارد خاصی وجود دارد . بنابراین برای رسیدن به مقاومت دلخواه باید دو یا چند مقاومت را با هم ترکیب کرد . </a:t>
            </a:r>
          </a:p>
          <a:p>
            <a:pPr marL="0" indent="0">
              <a:buNone/>
            </a:pPr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مثلا اگر دو مقاومت را به صورت سری به هم وصل کنیم مقدار مجموع برابر است با جمع هر مقاومت .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دیود نوری (</a:t>
            </a:r>
            <a:r>
              <a:rPr lang="en-US" dirty="0">
                <a:solidFill>
                  <a:srgbClr val="C00000"/>
                </a:solidFill>
                <a:cs typeface="B Koodak" panose="00000700000000000000" pitchFamily="2" charset="-78"/>
              </a:rPr>
              <a:t>LED</a:t>
            </a:r>
            <a:r>
              <a:rPr lang="fa-IR" dirty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93160"/>
            <a:ext cx="7440534" cy="26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9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در یک مدار ثابت با تغییر مصرف کننده و قطع و وصل کردن کلید ، چه چیزی تغییر می کند ؟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                 1) ولتاژ                  2) جریان                       3) مقاومت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همانطور که گفتیم هر قطعه ای که الکترون از آن عبور کند دارای مقداری مقاومت است .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 </a:t>
            </a: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(سیم – لامپ – کلید – قطعه مقاومت –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LED</a:t>
            </a:r>
            <a:r>
              <a:rPr lang="fa-IR" sz="2400" dirty="0">
                <a:solidFill>
                  <a:srgbClr val="007033"/>
                </a:solidFill>
                <a:cs typeface="B Koodak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– موتور و ... )</a:t>
            </a:r>
          </a:p>
          <a:p>
            <a:pPr marL="0" indent="0">
              <a:buNone/>
            </a:pPr>
            <a:endParaRPr lang="fa-IR" sz="24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رابطه بین مقاومت (</a:t>
            </a:r>
            <a:r>
              <a:rPr lang="en-US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R</a:t>
            </a: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r>
              <a:rPr lang="en-US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 ، ولتاژ (</a:t>
            </a:r>
            <a:r>
              <a:rPr lang="en-US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V</a:t>
            </a: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) و جریان (</a:t>
            </a:r>
            <a:r>
              <a:rPr lang="en-US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A</a:t>
            </a: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)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8015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بین 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مقاومت (</a:t>
            </a:r>
            <a:r>
              <a:rPr lang="en-US" sz="2400" dirty="0">
                <a:solidFill>
                  <a:srgbClr val="7030A0"/>
                </a:solidFill>
                <a:cs typeface="B Koodak" panose="00000700000000000000" pitchFamily="2" charset="-78"/>
              </a:rPr>
              <a:t>R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)</a:t>
            </a:r>
            <a:r>
              <a:rPr lang="en-US" sz="2400" dirty="0">
                <a:solidFill>
                  <a:srgbClr val="7030A0"/>
                </a:solidFill>
                <a:cs typeface="B Koodak" panose="00000700000000000000" pitchFamily="2" charset="-78"/>
              </a:rPr>
              <a:t> 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 ، ولتاژ (</a:t>
            </a:r>
            <a:r>
              <a:rPr lang="en-US" sz="2400" dirty="0">
                <a:solidFill>
                  <a:srgbClr val="7030A0"/>
                </a:solidFill>
                <a:cs typeface="B Koodak" panose="00000700000000000000" pitchFamily="2" charset="-78"/>
              </a:rPr>
              <a:t>V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) و جریان (</a:t>
            </a:r>
            <a:r>
              <a:rPr lang="en-US" sz="2400" dirty="0">
                <a:solidFill>
                  <a:srgbClr val="7030A0"/>
                </a:solidFill>
                <a:cs typeface="B Koodak" panose="00000700000000000000" pitchFamily="2" charset="-78"/>
              </a:rPr>
              <a:t>A</a:t>
            </a:r>
            <a:r>
              <a:rPr lang="fa-IR" sz="2400" dirty="0">
                <a:solidFill>
                  <a:srgbClr val="7030A0"/>
                </a:solidFill>
                <a:cs typeface="B Koodak" panose="00000700000000000000" pitchFamily="2" charset="-78"/>
              </a:rPr>
              <a:t>) چه رابطه ای وجود دارد ؟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همان طور که از رابطه بالا مشخص است </a:t>
            </a:r>
            <a:r>
              <a:rPr lang="en-US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R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و </a:t>
            </a:r>
            <a:r>
              <a:rPr lang="en-US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I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نسبت عکس دارند و با افزایش یکی دیگری ثابت می ماند 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قانون اهم</a:t>
            </a:r>
            <a:endParaRPr lang="fa-IR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859168" cy="155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2" y="4419600"/>
            <a:ext cx="2590800" cy="22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7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مثال :</a:t>
            </a: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اگر از یک لامپ رشته ای که با برق شهر (220 ولت) کار می کند ، جریان 0/45 آمپر عبور کند ، مقدار مقاومت اهمی آن چقدر است ؟</a:t>
            </a:r>
          </a:p>
          <a:p>
            <a:endParaRPr lang="fa-IR" sz="24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endParaRPr lang="fa-IR" sz="2400" dirty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یک موتور را به یک باتری 9 ولت وصل کرده ایم . اگر جریان عبوری از این موتور 100 میلی آمپر باشد ، این لامپ چقدر مقاومت در مسیر الکترون ها ایجاد می کند ؟</a:t>
            </a:r>
          </a:p>
          <a:p>
            <a:pPr marL="0" indent="0">
              <a:buNone/>
            </a:pPr>
            <a:endParaRPr lang="fa-IR" sz="24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قانون اهم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5190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هر مصرف کننده بسته به اندازه و نوع کارش ، مقدار مختلفی انرژی مصرف می کند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هر نیروگاه بسته به قدرتش مقدار مختلفی انرژی الکتریکی تولید می کند .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میزان تولید انرژی در نیروگاه و مصرف انرژی در مدار با کمیتی به نام </a:t>
            </a:r>
            <a:b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</a:b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«توان الکتریکی» بیان می شود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واحد توان الکتریکی «وات» است که با حرف </a:t>
            </a:r>
            <a:r>
              <a:rPr lang="en-US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W</a:t>
            </a: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نشان داده می شود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توان به صورت زیر محاسبه می شود :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توان الکتریکی</a:t>
            </a:r>
            <a:endParaRPr lang="fa-IR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3257737" cy="98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0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مثلا لامپ های رشته ای با توان های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W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40 ،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W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60 ، </a:t>
            </a:r>
            <a:r>
              <a:rPr lang="en-US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W</a:t>
            </a: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100 وجود دارند 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توان الکتریکی</a:t>
            </a:r>
            <a:endParaRPr lang="fa-IR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79785"/>
            <a:ext cx="6477000" cy="41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8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هرچه توان الکتریکی یه نیروگاه بیشتر باشد ، انرژی بیشتری تولید می کند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هرچه توان الکتریکی یه مصرف کننده بیشتر باشد ، انرژی بیشتری مصرف می کند .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33"/>
                </a:solidFill>
                <a:cs typeface="B Koodak" panose="00000700000000000000" pitchFamily="2" charset="-78"/>
              </a:rPr>
              <a:t>سوال : به نظر شما چه مصرف کننده هایی مصرف بیشتری دارند ؟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400" dirty="0" smtClean="0">
              <a:solidFill>
                <a:srgbClr val="007033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solidFill>
                  <a:srgbClr val="FF0000"/>
                </a:solidFill>
                <a:cs typeface="B Kamran" panose="00000400000000000000" pitchFamily="2" charset="-78"/>
              </a:rPr>
              <a:t>تحقیق کنید صفحه 36</a:t>
            </a:r>
            <a:endParaRPr lang="fa-IR" sz="2800" dirty="0">
              <a:solidFill>
                <a:srgbClr val="FF0000"/>
              </a:solidFill>
              <a:cs typeface="B Kamran" panose="00000400000000000000" pitchFamily="2" charset="-78"/>
            </a:endParaRPr>
          </a:p>
          <a:p>
            <a:pPr marL="0" indent="0">
              <a:buNone/>
            </a:pPr>
            <a:endParaRPr lang="fa-IR" sz="2400" dirty="0" smtClean="0">
              <a:solidFill>
                <a:srgbClr val="C0000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تمرین </a:t>
            </a:r>
            <a:r>
              <a:rPr lang="fa-IR" sz="2400" dirty="0" smtClean="0">
                <a:solidFill>
                  <a:srgbClr val="C00000"/>
                </a:solidFill>
                <a:cs typeface="B Koodak" panose="00000700000000000000" pitchFamily="2" charset="-78"/>
              </a:rPr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توان مصرفی </a:t>
            </a: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3 وسیله</a:t>
            </a: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برقی </a:t>
            </a: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که </a:t>
            </a: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در منزل استفاده می کنید را یادداشت نمایید 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توان الکتریکی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38794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تولید انرژی الکتریکی</a:t>
            </a:r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7874"/>
            <a:ext cx="762436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برای ساختن مدار و اتصال قطعات الکترونیکی به یکدیگر باید آنها را بر روی بورد قرار داد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بسته به کاربرد ، بورد های مختلفی وجود دارد :</a:t>
            </a:r>
          </a:p>
          <a:p>
            <a:pPr marL="0" indent="0">
              <a:buNone/>
            </a:pPr>
            <a:r>
              <a:rPr lang="fa-IR" sz="2800" dirty="0" smtClean="0">
                <a:solidFill>
                  <a:srgbClr val="0070C0"/>
                </a:solidFill>
                <a:cs typeface="B Koodak" panose="00000700000000000000" pitchFamily="2" charset="-78"/>
              </a:rPr>
              <a:t>        برد بورد </a:t>
            </a:r>
            <a:r>
              <a:rPr lang="fa-IR" sz="2800" dirty="0" smtClean="0">
                <a:solidFill>
                  <a:srgbClr val="007033"/>
                </a:solidFill>
                <a:cs typeface="B Koodak" panose="00000700000000000000" pitchFamily="2" charset="-78"/>
              </a:rPr>
              <a:t>                </a:t>
            </a:r>
            <a:r>
              <a:rPr lang="fa-IR" sz="2800" dirty="0" smtClean="0">
                <a:solidFill>
                  <a:srgbClr val="0070C0"/>
                </a:solidFill>
                <a:cs typeface="B Koodak" panose="00000700000000000000" pitchFamily="2" charset="-78"/>
              </a:rPr>
              <a:t>فیبر سوراخ دار          بورد مدار چاپی (</a:t>
            </a:r>
            <a:r>
              <a:rPr lang="en-US" sz="2800" dirty="0" smtClean="0">
                <a:solidFill>
                  <a:srgbClr val="0070C0"/>
                </a:solidFill>
                <a:cs typeface="B Koodak" panose="00000700000000000000" pitchFamily="2" charset="-78"/>
              </a:rPr>
              <a:t>PCB</a:t>
            </a:r>
            <a:r>
              <a:rPr lang="fa-IR" sz="2800" dirty="0" smtClean="0">
                <a:solidFill>
                  <a:srgbClr val="0070C0"/>
                </a:solidFill>
                <a:cs typeface="B Koodak" panose="00000700000000000000" pitchFamily="2" charset="-78"/>
              </a:rPr>
              <a:t>) </a:t>
            </a:r>
          </a:p>
          <a:p>
            <a:pPr marL="0" indent="0">
              <a:buNone/>
            </a:pPr>
            <a:r>
              <a:rPr lang="fa-IR" sz="2800" dirty="0">
                <a:solidFill>
                  <a:srgbClr val="0070C0"/>
                </a:solidFill>
                <a:cs typeface="B Koodak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cs typeface="B Koodak" panose="00000700000000000000" pitchFamily="2" charset="-78"/>
              </a:rPr>
              <a:t>        </a:t>
            </a:r>
            <a:r>
              <a:rPr lang="fa-IR" sz="2000" dirty="0" smtClean="0">
                <a:solidFill>
                  <a:srgbClr val="007033"/>
                </a:solidFill>
                <a:cs typeface="B Koodak" panose="00000700000000000000" pitchFamily="2" charset="-78"/>
              </a:rPr>
              <a:t>مدار موقتی                  مدار نسبتا دائمی کم هزینه                      مدار دائمی دقیق</a:t>
            </a:r>
            <a:endParaRPr lang="fa-IR" sz="2000" dirty="0">
              <a:solidFill>
                <a:srgbClr val="007033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بورد الکترونیکی</a:t>
            </a:r>
            <a:endParaRPr lang="fa-IR" dirty="0"/>
          </a:p>
        </p:txBody>
      </p:sp>
      <p:pic>
        <p:nvPicPr>
          <p:cNvPr id="5122" name="Picture 2" descr="C:\Users\Tajik.hn\Desktop\Desktop\رباتیک\image\bread board\F4PUCSCGT8EUHQ9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2057400" cy="26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jik.hn\Desktop\Desktop\رباتیک\image\bread board\(JPEG Image, 225 × 225 pixels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10050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ajik.hn\Desktop\Desktop\رباتیک\image\bread board\201281175149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1" y="4038599"/>
            <a:ext cx="2323243" cy="26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از برد بورد برای ساخت مدار به صورت موقتی استفاده می شود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برد بورد نیاز به لحیم کاری ندارد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به دلیل سوراخ هایی که روی برد بورد قرار دارد ، قطعات مختلف به راحتی بر روی برد بورد قرار می گیرند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برای استفاده از برد بورد به سیم برد وایر (سیم برد بوردی) نیاز داریم .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8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برد بورد</a:t>
            </a:r>
            <a:endParaRPr lang="fa-IR" dirty="0"/>
          </a:p>
        </p:txBody>
      </p:sp>
      <p:pic>
        <p:nvPicPr>
          <p:cNvPr id="6146" name="Picture 2" descr="C:\Users\Tajik.hn\Desktop\Desktop\رباتیک\image\bread board\new75pcs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34673"/>
            <a:ext cx="3458038" cy="24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>
                <a:solidFill>
                  <a:srgbClr val="7030A0"/>
                </a:solidFill>
                <a:cs typeface="B Koodak" panose="00000700000000000000" pitchFamily="2" charset="-78"/>
              </a:rPr>
              <a:t>در برد بورد سوراخ ها طبق نظم خاصی از زیر به هم وصل اند 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نحوه اتصال سوراخ های برد بورد :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برد بورد</a:t>
            </a:r>
            <a:endParaRPr lang="fa-IR" dirty="0"/>
          </a:p>
        </p:txBody>
      </p:sp>
      <p:pic>
        <p:nvPicPr>
          <p:cNvPr id="7170" name="Picture 2" descr="C:\Users\Tajik.hn\Desktop\Desktop\رباتیک\image\bread board\httpwww.seeedstudio.comwikiimages44cArduino_Sidekick_Breadboard_Internal_Conne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87225"/>
            <a:ext cx="6248400" cy="38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مثال : راه اندازی </a:t>
            </a:r>
            <a:r>
              <a:rPr lang="en-US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LED</a:t>
            </a: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 بر روی برد بورد  </a:t>
            </a:r>
            <a:r>
              <a:rPr lang="fa-IR" sz="28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(کار کلاسی صفحه 37)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مدار </a:t>
            </a:r>
            <a:r>
              <a:rPr lang="en-US" dirty="0" smtClean="0">
                <a:solidFill>
                  <a:srgbClr val="C00000"/>
                </a:solidFill>
                <a:cs typeface="B Koodak" panose="00000700000000000000" pitchFamily="2" charset="-78"/>
              </a:rPr>
              <a:t>LED</a:t>
            </a:r>
            <a:endParaRPr lang="fa-IR" dirty="0"/>
          </a:p>
        </p:txBody>
      </p:sp>
      <p:pic>
        <p:nvPicPr>
          <p:cNvPr id="8194" name="Picture 2" descr="C:\Users\Tajik.hn\Desktop\Desktop\رباتیک\image\LED\basic_led_circ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28862"/>
            <a:ext cx="401955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ajik.hn\Desktop\Desktop\رباتیک\image\LED\Test-Circuit_b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576103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ajik.hn\Desktop\Desktop\رباتیک\image\LED\led-circui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444244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( کار کلاس صفحه 38 )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مدار آزمایشگر فیوز خودرو </a:t>
            </a:r>
            <a:endParaRPr lang="fa-IR" sz="28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جدول صفحه 38</a:t>
            </a:r>
          </a:p>
          <a:p>
            <a:pPr marL="0" indent="0">
              <a:buNone/>
            </a:pPr>
            <a:r>
              <a:rPr lang="fa-IR" sz="28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پرسش </a:t>
            </a:r>
            <a:r>
              <a:rPr lang="fa-IR" sz="28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صفحه </a:t>
            </a:r>
            <a:r>
              <a:rPr lang="fa-IR" sz="28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38</a:t>
            </a:r>
            <a:endParaRPr lang="fa-IR" sz="2800" b="1" dirty="0">
              <a:solidFill>
                <a:srgbClr val="007033"/>
              </a:solidFill>
              <a:cs typeface="B Kamran" panose="00000400000000000000" pitchFamily="2" charset="-78"/>
            </a:endParaRPr>
          </a:p>
          <a:p>
            <a:pPr marL="0" indent="0">
              <a:buNone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آزمایشگر فیوز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25440" r="52051" b="25259"/>
          <a:stretch/>
        </p:blipFill>
        <p:spPr>
          <a:xfrm>
            <a:off x="609600" y="1524000"/>
            <a:ext cx="4255477" cy="50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تمرین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مدار آزمایشگر فیوز که در زیر نشان داده شده را بر روی برد بورد راه اندازی نمایید .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8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endParaRPr lang="fa-IR" sz="28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آزمایشگر فیوز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t="22856" r="51179" b="42102"/>
          <a:stretch/>
        </p:blipFill>
        <p:spPr>
          <a:xfrm>
            <a:off x="609600" y="2663673"/>
            <a:ext cx="5733535" cy="40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مولتی متر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0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مولتی متر دستگاهی است برای اندازه گیری واحد های الکتریکی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0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با مولتی متر می توان ولتاژ ، جریان </a:t>
            </a:r>
            <a:r>
              <a:rPr lang="fa-IR" sz="20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، </a:t>
            </a:r>
            <a:r>
              <a:rPr lang="fa-IR" sz="20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مقاومت و ... را اندازه گرفت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0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بر </a:t>
            </a:r>
            <a:r>
              <a:rPr lang="fa-IR" sz="20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روی بیشتر </a:t>
            </a:r>
            <a:r>
              <a:rPr lang="fa-IR" sz="20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مولتی متر یک </a:t>
            </a:r>
            <a:r>
              <a:rPr lang="fa-IR" sz="2000" dirty="0" smtClean="0">
                <a:solidFill>
                  <a:srgbClr val="002060"/>
                </a:solidFill>
                <a:cs typeface="B Koodak" panose="00000700000000000000" pitchFamily="2" charset="-78"/>
              </a:rPr>
              <a:t>کلید چرخان </a:t>
            </a:r>
            <a:r>
              <a:rPr lang="fa-IR" sz="20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وجود دارد که با چرخاندن آن می توان واحد های مختلف را اندازه گرفت </a:t>
            </a:r>
            <a:r>
              <a:rPr lang="fa-IR" sz="2000" dirty="0" smtClean="0">
                <a:solidFill>
                  <a:srgbClr val="002060"/>
                </a:solidFill>
                <a:cs typeface="B Koodak" panose="000007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Kamran" panose="00000400000000000000" pitchFamily="2" charset="-78"/>
              </a:rPr>
              <a:t>تحقیق کنید صفحه 39</a:t>
            </a:r>
            <a:endParaRPr lang="fa-IR" sz="2400" b="1" dirty="0">
              <a:solidFill>
                <a:srgbClr val="FF0000"/>
              </a:solidFill>
              <a:cs typeface="B Kamran" panose="00000400000000000000" pitchFamily="2" charset="-78"/>
            </a:endParaRPr>
          </a:p>
        </p:txBody>
      </p:sp>
      <p:pic>
        <p:nvPicPr>
          <p:cNvPr id="20482" name="Picture 2" descr="C:\Users\Tajik.hn\Desktop\Desktop\رباتیک\image\multimeter\36963-Med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57565"/>
            <a:ext cx="1828800" cy="311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Tajik.hn\Desktop\Desktop\رباتیک\image\multimeter\Digital-font-b-Multimeter-b-font-Victor-VC97-700x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51703"/>
            <a:ext cx="3118103" cy="31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Tajik.hn\Desktop\Desktop\رباتیک\image\multimeter\hi-3043-340066-Multimeter-MS8240D-MASTE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57565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مولتی متر</a:t>
            </a:r>
            <a:endParaRPr lang="fa-I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76" y="1905000"/>
            <a:ext cx="6991221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اندازه گیری ولتاژ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برای اندازه گیری ولتاژ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AC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(برق شهر) ابتدا سوئیچ را بر روی ولت 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~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V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 قرار می دهیم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برای اندازه گیری ولتاژ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DC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(برق 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باتری) </a:t>
            </a: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ابتدا سوئیچ را بر روی 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ولت  </a:t>
            </a: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—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V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 </a:t>
            </a: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قرار می دهیم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سیم قرمز باید بر روی مولتی متر به پایانه ای که علامت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V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دارد وصل باشد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سیم مشکی باید بر روی مولتی متر به پایانه ای که علامت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COM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دارد وصل باشد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اکنون دو سر سیم های قرمز و مشکی را به دو نقطه ای که می خواهیم اختلاف پتانسیل شان را بدست آوریم وصل می کنیم .</a:t>
            </a:r>
            <a:endParaRPr lang="fa-IR" sz="2400" dirty="0">
              <a:solidFill>
                <a:srgbClr val="002060"/>
              </a:solidFill>
              <a:cs typeface="B Koodak" panose="00000700000000000000" pitchFamily="2" charset="-7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علامت منفی یا مثبت نشان دهنده جهت جریان است .</a:t>
            </a:r>
          </a:p>
        </p:txBody>
      </p:sp>
    </p:spTree>
    <p:extLst>
      <p:ext uri="{BB962C8B-B14F-4D97-AF65-F5344CB8AC3E}">
        <p14:creationId xmlns:p14="http://schemas.microsoft.com/office/powerpoint/2010/main" val="7469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اندازه گیری ولتاژ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14574"/>
            <a:ext cx="725210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0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تولید انرژی الکتریکی</a:t>
            </a:r>
            <a:endParaRPr lang="fa-I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67278"/>
            <a:ext cx="50210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اندازه گیری جریان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برای اندازه گیری 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جریان 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ابتدا سوئیچ را بر روی آمپر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A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 قرار می دهیم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برای اندازه گیری جریان های پایین ، سیم قرمز باید بر روی مولتی متر به پایانه ای که علامت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mA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دارد وصل باشد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برای اندازه گیری جریان های بالا (بیش از 1 آمپر)  </a:t>
            </a: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، سیم قرمز باید بر روی مولتی متر به پایانه ای که علامت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A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دارد وصل باشد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سیم مشکی باید بر روی مولتی متر به پایانه ای که علامت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COM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دارد وصل باشد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اکنون دو سر سیم های قرمز و مشکی را در بین مسیر قرار می دهیم تا جریان را بدست آوریم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علامت منفی یا مثبت نشان دهنده جهت جریان است .</a:t>
            </a:r>
          </a:p>
        </p:txBody>
      </p:sp>
    </p:spTree>
    <p:extLst>
      <p:ext uri="{BB962C8B-B14F-4D97-AF65-F5344CB8AC3E}">
        <p14:creationId xmlns:p14="http://schemas.microsoft.com/office/powerpoint/2010/main" val="18627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اندازه گیری جریان</a:t>
            </a: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18522"/>
            <a:ext cx="3825228" cy="274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18522"/>
            <a:ext cx="3657600" cy="276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6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اندازه گیری مقاومت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برای اندازه گیری ولتاژ ابتدا سوئیچ را بر روی اهم </a:t>
            </a:r>
            <a:r>
              <a:rPr lang="el-G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Ω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قرار می دهیم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سیم قرمز باید بر روی مولتی متر به پایانه ای که علامت </a:t>
            </a:r>
            <a:r>
              <a:rPr lang="el-G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Ω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 دارد وصل باشد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سیم مشکی باید بر روی مولتی متر به پایانه ای که علامت </a:t>
            </a:r>
            <a:r>
              <a:rPr lang="en-US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COM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 دارد وصل باشد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اکنون دو سر سیم های قرمز و مشکی را به دو 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مقاومت 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وصل می کنیم 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fa-IR" sz="2400" dirty="0">
              <a:solidFill>
                <a:srgbClr val="00206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b="1" dirty="0">
                <a:solidFill>
                  <a:srgbClr val="C00000"/>
                </a:solidFill>
                <a:cs typeface="B Kamran" panose="00000400000000000000" pitchFamily="2" charset="-78"/>
              </a:rPr>
              <a:t>صفحه 41 :</a:t>
            </a:r>
          </a:p>
          <a:p>
            <a:pPr marL="0" indent="0">
              <a:buNone/>
            </a:pPr>
            <a:r>
              <a:rPr lang="fa-IR" sz="24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کار </a:t>
            </a:r>
            <a:r>
              <a:rPr lang="fa-IR" sz="2400" b="1" dirty="0">
                <a:solidFill>
                  <a:srgbClr val="007033"/>
                </a:solidFill>
                <a:cs typeface="B Kamran" panose="00000400000000000000" pitchFamily="2" charset="-78"/>
              </a:rPr>
              <a:t>کلاسی </a:t>
            </a:r>
            <a:r>
              <a:rPr lang="fa-IR" sz="24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1 : </a:t>
            </a:r>
            <a:r>
              <a:rPr lang="fa-IR" sz="2400" b="1" dirty="0" smtClean="0">
                <a:solidFill>
                  <a:srgbClr val="0070C0"/>
                </a:solidFill>
                <a:cs typeface="B Kamran" panose="00000400000000000000" pitchFamily="2" charset="-78"/>
              </a:rPr>
              <a:t>(فردی) راه اندازی مدار بر روی بردبورد و اندازه گیری جریان</a:t>
            </a:r>
            <a:endParaRPr lang="fa-IR" sz="2400" b="1" dirty="0">
              <a:solidFill>
                <a:srgbClr val="0070C0"/>
              </a:solidFill>
              <a:cs typeface="B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کار </a:t>
            </a:r>
            <a:r>
              <a:rPr lang="fa-IR" sz="2400" b="1" dirty="0">
                <a:solidFill>
                  <a:srgbClr val="007033"/>
                </a:solidFill>
                <a:cs typeface="B Kamran" panose="00000400000000000000" pitchFamily="2" charset="-78"/>
              </a:rPr>
              <a:t>کلاسی </a:t>
            </a:r>
            <a:r>
              <a:rPr lang="fa-IR" sz="24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2 : </a:t>
            </a:r>
            <a:r>
              <a:rPr lang="fa-IR" sz="2400" b="1" dirty="0" smtClean="0">
                <a:solidFill>
                  <a:srgbClr val="0070C0"/>
                </a:solidFill>
                <a:cs typeface="B Kamran" panose="00000400000000000000" pitchFamily="2" charset="-78"/>
              </a:rPr>
              <a:t>(گروهی)</a:t>
            </a:r>
          </a:p>
          <a:p>
            <a:pPr marL="0" indent="0">
              <a:buNone/>
            </a:pPr>
            <a:r>
              <a:rPr lang="fa-IR" sz="24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کار </a:t>
            </a:r>
            <a:r>
              <a:rPr lang="fa-IR" sz="2400" b="1" dirty="0">
                <a:solidFill>
                  <a:srgbClr val="007033"/>
                </a:solidFill>
                <a:cs typeface="B Kamran" panose="00000400000000000000" pitchFamily="2" charset="-78"/>
              </a:rPr>
              <a:t>کلاسی 3 </a:t>
            </a:r>
            <a:r>
              <a:rPr lang="fa-IR" sz="24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: </a:t>
            </a:r>
            <a:r>
              <a:rPr lang="fa-IR" sz="2400" b="1" dirty="0" smtClean="0">
                <a:solidFill>
                  <a:srgbClr val="0070C0"/>
                </a:solidFill>
                <a:cs typeface="B Kamran" panose="00000400000000000000" pitchFamily="2" charset="-78"/>
              </a:rPr>
              <a:t>(کارگاه)</a:t>
            </a:r>
            <a:endParaRPr lang="fa-IR" sz="2400" b="1" dirty="0">
              <a:solidFill>
                <a:srgbClr val="0070C0"/>
              </a:solidFill>
              <a:cs typeface="B Kamran" panose="00000400000000000000" pitchFamily="2" charset="-78"/>
            </a:endParaRPr>
          </a:p>
          <a:p>
            <a:pPr marL="0" indent="0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Kamran" panose="00000400000000000000" pitchFamily="2" charset="-78"/>
              </a:rPr>
              <a:t>صفحه 42 :</a:t>
            </a:r>
          </a:p>
          <a:p>
            <a:pPr marL="0" indent="0">
              <a:buNone/>
            </a:pPr>
            <a:r>
              <a:rPr lang="fa-IR" sz="2400" b="1" dirty="0" smtClean="0">
                <a:solidFill>
                  <a:srgbClr val="007033"/>
                </a:solidFill>
                <a:cs typeface="B Kamran" panose="00000400000000000000" pitchFamily="2" charset="-78"/>
              </a:rPr>
              <a:t>نکته – جدول – پرسش - تذکر</a:t>
            </a:r>
          </a:p>
          <a:p>
            <a:pPr marL="0" indent="0">
              <a:buNone/>
            </a:pPr>
            <a:endParaRPr lang="fa-IR" b="1" dirty="0">
              <a:solidFill>
                <a:srgbClr val="FF0000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13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2"/>
          <a:stretch/>
        </p:blipFill>
        <p:spPr bwMode="auto">
          <a:xfrm>
            <a:off x="1371600" y="3439565"/>
            <a:ext cx="5943600" cy="30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00" y="381000"/>
            <a:ext cx="3732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انرژی پتانسیل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19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انرژی به دو صورت جنبشی و پتانسیل وجود دارد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انرژی جنبشی ، انرژی اجسام در حال حرکت است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a-IR" sz="2800" dirty="0" smtClean="0">
                <a:solidFill>
                  <a:srgbClr val="7030A0"/>
                </a:solidFill>
                <a:cs typeface="B Koodak" panose="00000700000000000000" pitchFamily="2" charset="-78"/>
              </a:rPr>
              <a:t>انرژی پتانسیل ، انرژی ذخیره شده در اجسام است .</a:t>
            </a:r>
          </a:p>
        </p:txBody>
      </p:sp>
      <p:pic>
        <p:nvPicPr>
          <p:cNvPr id="1026" name="Picture 2" descr="C:\Users\Tajik.hn\Desktop\Desktop\رباتیک\image\mechanics\kinetic-potential-energy-illustr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343400" cy="31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12035</TotalTime>
  <Words>2763</Words>
  <Application>Microsoft Office PowerPoint</Application>
  <PresentationFormat>On-screen Show (4:3)</PresentationFormat>
  <Paragraphs>331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الکتریسیته</vt:lpstr>
      <vt:lpstr>تولید انرژی الکتریکی</vt:lpstr>
      <vt:lpstr>تولید انرژی الکتریکی</vt:lpstr>
      <vt:lpstr>تولید انرژی الکتریکی</vt:lpstr>
      <vt:lpstr>تولید انرژی الکتریکی</vt:lpstr>
      <vt:lpstr>تولید انرژی الکتریکی</vt:lpstr>
      <vt:lpstr>تولید انرژی الکتریکی</vt:lpstr>
      <vt:lpstr>PowerPoint Presentation</vt:lpstr>
      <vt:lpstr>انرژی پتانسیل</vt:lpstr>
      <vt:lpstr>انواع انرژی پتانسیل</vt:lpstr>
      <vt:lpstr>انواع انرژی پتانسیل</vt:lpstr>
      <vt:lpstr>انواع انرژی پتانسیل</vt:lpstr>
      <vt:lpstr>اختلاف پتانسیل</vt:lpstr>
      <vt:lpstr>اختلاف پتانسیل</vt:lpstr>
      <vt:lpstr>اختلاف پتانسیل</vt:lpstr>
      <vt:lpstr>جریان</vt:lpstr>
      <vt:lpstr>جریان</vt:lpstr>
      <vt:lpstr>مصرف</vt:lpstr>
      <vt:lpstr>مقاومت</vt:lpstr>
      <vt:lpstr>مقاومت</vt:lpstr>
      <vt:lpstr>مقاومت</vt:lpstr>
      <vt:lpstr>خواندن مقدار مقاومت</vt:lpstr>
      <vt:lpstr>خواندن مقدار مقاومت</vt:lpstr>
      <vt:lpstr>خواندن مقدار مقاومت</vt:lpstr>
      <vt:lpstr>خواندن مقدار مقاومت</vt:lpstr>
      <vt:lpstr>مولد اختلاف پتانسیل</vt:lpstr>
      <vt:lpstr>مولد اختلاف پتانسیل</vt:lpstr>
      <vt:lpstr>مولد اختلاف پتانسیل</vt:lpstr>
      <vt:lpstr>مولد اختلاف پتانسیل</vt:lpstr>
      <vt:lpstr>جمع بندی</vt:lpstr>
      <vt:lpstr>جمع بندی</vt:lpstr>
      <vt:lpstr>منبع ولتاژ</vt:lpstr>
      <vt:lpstr>انواع منبع ولتاژ DC</vt:lpstr>
      <vt:lpstr>منبع ولتاژ AC</vt:lpstr>
      <vt:lpstr>سیم اِرت (E)</vt:lpstr>
      <vt:lpstr>سیم اِرت (E)</vt:lpstr>
      <vt:lpstr>سیم اِرت (E)</vt:lpstr>
      <vt:lpstr>سیم اِرت (E)</vt:lpstr>
      <vt:lpstr>مدار الکتریکی</vt:lpstr>
      <vt:lpstr>مدار الکتریکی</vt:lpstr>
      <vt:lpstr>مدار الکتریکی</vt:lpstr>
      <vt:lpstr>مدار الکتریکی</vt:lpstr>
      <vt:lpstr>مدار الکتریکی</vt:lpstr>
      <vt:lpstr>سیم و کابل</vt:lpstr>
      <vt:lpstr>سیم و کابل</vt:lpstr>
      <vt:lpstr>مصرف کننده - بار</vt:lpstr>
      <vt:lpstr>دیود نوری (LED)</vt:lpstr>
      <vt:lpstr>دیود نوری (LED)</vt:lpstr>
      <vt:lpstr>دیود نوری (LED)</vt:lpstr>
      <vt:lpstr>دیود نوری (LED)</vt:lpstr>
      <vt:lpstr>دیود نوری (LED)</vt:lpstr>
      <vt:lpstr>دیود نوری (LED)</vt:lpstr>
      <vt:lpstr>دیود نوری (LED)</vt:lpstr>
      <vt:lpstr>رابطه بین مقاومت (R)  ، ولتاژ (V) و جریان (A)</vt:lpstr>
      <vt:lpstr>قانون اهم</vt:lpstr>
      <vt:lpstr>قانون اهم</vt:lpstr>
      <vt:lpstr>توان الکتریکی</vt:lpstr>
      <vt:lpstr>توان الکتریکی</vt:lpstr>
      <vt:lpstr>توان الکتریکی</vt:lpstr>
      <vt:lpstr>بورد الکترونیکی</vt:lpstr>
      <vt:lpstr>برد بورد</vt:lpstr>
      <vt:lpstr>برد بورد</vt:lpstr>
      <vt:lpstr>مدار LED</vt:lpstr>
      <vt:lpstr>آزمایشگر فیوز</vt:lpstr>
      <vt:lpstr>آزمایشگر فیوز</vt:lpstr>
      <vt:lpstr>مولتی متر</vt:lpstr>
      <vt:lpstr>مولتی متر</vt:lpstr>
      <vt:lpstr>اندازه گیری ولتاژ</vt:lpstr>
      <vt:lpstr>اندازه گیری ولتاژ</vt:lpstr>
      <vt:lpstr>اندازه گیری جریان</vt:lpstr>
      <vt:lpstr>اندازه گیری جریان</vt:lpstr>
      <vt:lpstr>اندازه گیری مقاومت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Tajik.hn</dc:creator>
  <cp:lastModifiedBy>Tajik.hn</cp:lastModifiedBy>
  <cp:revision>586</cp:revision>
  <dcterms:created xsi:type="dcterms:W3CDTF">2006-08-16T00:00:00Z</dcterms:created>
  <dcterms:modified xsi:type="dcterms:W3CDTF">2014-11-08T17:34:24Z</dcterms:modified>
</cp:coreProperties>
</file>